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413" r:id="rId2"/>
    <p:sldId id="414" r:id="rId3"/>
    <p:sldId id="415" r:id="rId4"/>
    <p:sldId id="416" r:id="rId5"/>
    <p:sldId id="417" r:id="rId6"/>
    <p:sldId id="418" r:id="rId7"/>
    <p:sldId id="419" r:id="rId8"/>
    <p:sldId id="420" r:id="rId9"/>
  </p:sldIdLst>
  <p:sldSz cx="9144000" cy="6858000" type="screen4x3"/>
  <p:notesSz cx="7315200" cy="96012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9105" autoAdjust="0"/>
    <p:restoredTop sz="78961" autoAdjust="0"/>
  </p:normalViewPr>
  <p:slideViewPr>
    <p:cSldViewPr>
      <p:cViewPr varScale="1">
        <p:scale>
          <a:sx n="89" d="100"/>
          <a:sy n="89" d="100"/>
        </p:scale>
        <p:origin x="-1884" y="-96"/>
      </p:cViewPr>
      <p:guideLst>
        <p:guide orient="horz" pos="2160"/>
        <p:guide pos="2880"/>
      </p:guideLst>
    </p:cSldViewPr>
  </p:slideViewPr>
  <p:notesTextViewPr>
    <p:cViewPr>
      <p:scale>
        <a:sx n="200" d="100"/>
        <a:sy n="2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>
              <a:defRPr sz="1300">
                <a:latin typeface="Calibri" pitchFamily="34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3375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>
              <a:defRPr sz="1300">
                <a:latin typeface="Calibri" pitchFamily="34" charset="0"/>
                <a:cs typeface="+mn-cs"/>
              </a:defRPr>
            </a:lvl1pPr>
          </a:lstStyle>
          <a:p>
            <a:pPr>
              <a:defRPr/>
            </a:pPr>
            <a:fld id="{E31B3D61-1B3E-4F38-90E2-CF89FDC52A7F}" type="datetimeFigureOut">
              <a:rPr lang="en-US"/>
              <a:pPr>
                <a:defRPr/>
              </a:pPr>
              <a:t>5/2/2013</a:t>
            </a:fld>
            <a:endParaRPr lang="en-US"/>
          </a:p>
        </p:txBody>
      </p:sp>
      <p:sp>
        <p:nvSpPr>
          <p:cNvPr id="389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57300" y="720725"/>
            <a:ext cx="4800600" cy="3600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31838" y="4560888"/>
            <a:ext cx="5851525" cy="431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560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>
              <a:defRPr sz="1300">
                <a:latin typeface="Calibri" pitchFamily="34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560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>
              <a:defRPr sz="1300">
                <a:latin typeface="Calibri" pitchFamily="34" charset="0"/>
                <a:cs typeface="+mn-cs"/>
              </a:defRPr>
            </a:lvl1pPr>
          </a:lstStyle>
          <a:p>
            <a:pPr>
              <a:defRPr/>
            </a:pPr>
            <a:fld id="{20CD841A-7EC1-4EF0-AC0F-BF9FA2826E4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013250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03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5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D87FD1-080E-4619-A388-30E37609521C}" type="datetimeFigureOut">
              <a:rPr lang="en-US"/>
              <a:pPr>
                <a:defRPr/>
              </a:pPr>
              <a:t>5/2/2013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461DC1-335A-4F22-BA31-33D90A30EB8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13E79B-4006-4CE7-911A-70D6A9929F09}" type="datetimeFigureOut">
              <a:rPr lang="en-US"/>
              <a:pPr>
                <a:defRPr/>
              </a:pPr>
              <a:t>5/2/2013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11A72B-FB86-47C6-996C-2CD11FD0EFB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C1ACF1-9304-4C05-800F-1021EDDD899C}" type="datetimeFigureOut">
              <a:rPr lang="en-US"/>
              <a:pPr>
                <a:defRPr/>
              </a:pPr>
              <a:t>5/2/2013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342F5A-FE14-408A-80AE-2BCB2F06D1E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589823-A2A7-454D-9DED-3E42BB76FFD8}" type="datetimeFigureOut">
              <a:rPr lang="en-US"/>
              <a:pPr>
                <a:defRPr/>
              </a:pPr>
              <a:t>5/2/2013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555447-ACB6-4956-9433-67FDC1FA5A3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2A9FBF-E584-4910-B67C-2C1FC4F7AFFE}" type="datetimeFigureOut">
              <a:rPr lang="en-US"/>
              <a:pPr>
                <a:defRPr/>
              </a:pPr>
              <a:t>5/2/2013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621BC8-C62B-4D3D-A22D-04B1553048E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B8BD0B-F0D6-40DE-BD7A-5D00FE3FEE00}" type="datetimeFigureOut">
              <a:rPr lang="en-US"/>
              <a:pPr>
                <a:defRPr/>
              </a:pPr>
              <a:t>5/2/2013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29D2D8-3893-47B9-B5BE-7C7C4365EEA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96FA22-F50D-4381-BDB3-CACE19FDA753}" type="datetimeFigureOut">
              <a:rPr lang="en-US"/>
              <a:pPr>
                <a:defRPr/>
              </a:pPr>
              <a:t>5/2/2013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D03839-59F4-48A2-A3FF-6A34C37BB78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2B7A6B-57C0-4E1E-9916-AFF53E00BFB3}" type="datetimeFigureOut">
              <a:rPr lang="en-US"/>
              <a:pPr>
                <a:defRPr/>
              </a:pPr>
              <a:t>5/2/2013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C6481B-9907-43E5-B169-F27428049AD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12D2FB-30C6-4A37-B9B7-FE1BD827AAB2}" type="datetimeFigureOut">
              <a:rPr lang="en-US"/>
              <a:pPr>
                <a:defRPr/>
              </a:pPr>
              <a:t>5/2/2013</a:t>
            </a:fld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67F905-23A4-4F7F-AA53-5292E2E787A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0AF4B2-32EF-4241-BB42-644ED660734F}" type="datetimeFigureOut">
              <a:rPr lang="en-US"/>
              <a:pPr>
                <a:defRPr/>
              </a:pPr>
              <a:t>5/2/2013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853F79-46D1-4B13-9267-56027CCD627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A8FFF6-28C1-4A53-B83F-8D33604539D8}" type="datetimeFigureOut">
              <a:rPr lang="en-US"/>
              <a:pPr>
                <a:defRPr/>
              </a:pPr>
              <a:t>5/2/2013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EB7097-760E-4C5A-8417-403ABA2FDDA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1"/>
          <p:cNvPicPr>
            <a:picLocks noChangeAspect="1" noChangeArrowheads="1"/>
          </p:cNvPicPr>
          <p:nvPr userDrawn="1"/>
        </p:nvPicPr>
        <p:blipFill>
          <a:blip r:embed="rId13"/>
          <a:srcRect/>
          <a:stretch>
            <a:fillRect/>
          </a:stretch>
        </p:blipFill>
        <p:spPr bwMode="auto">
          <a:xfrm>
            <a:off x="8305800" y="96838"/>
            <a:ext cx="600075" cy="512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C23CFE1-5D5D-4948-97F6-E7B1866FCD92}" type="datetimeFigureOut">
              <a:rPr lang="en-US"/>
              <a:pPr>
                <a:defRPr/>
              </a:pPr>
              <a:t>5/2/2013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3EF6EBD-2EA3-43FA-A774-A637B26C313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32" name="Rectangle 3"/>
          <p:cNvSpPr>
            <a:spLocks noChangeArrowheads="1"/>
          </p:cNvSpPr>
          <p:nvPr userDrawn="1"/>
        </p:nvSpPr>
        <p:spPr bwMode="auto">
          <a:xfrm>
            <a:off x="177800" y="227013"/>
            <a:ext cx="3098800" cy="230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en-US" sz="900">
                <a:solidFill>
                  <a:srgbClr val="999999"/>
                </a:solidFill>
                <a:cs typeface="Times New Roman" pitchFamily="18" charset="0"/>
              </a:rPr>
              <a:t>National Aeronautics and Space Administration</a:t>
            </a:r>
            <a:endParaRPr lang="en-US" sz="900"/>
          </a:p>
        </p:txBody>
      </p:sp>
      <p:sp>
        <p:nvSpPr>
          <p:cNvPr id="1033" name="Rectangle 4"/>
          <p:cNvSpPr>
            <a:spLocks noChangeArrowheads="1"/>
          </p:cNvSpPr>
          <p:nvPr userDrawn="1"/>
        </p:nvSpPr>
        <p:spPr bwMode="auto">
          <a:xfrm>
            <a:off x="304800" y="6459538"/>
            <a:ext cx="8534400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>
              <a:tabLst>
                <a:tab pos="2743200" algn="ctr"/>
                <a:tab pos="5486400" algn="r"/>
              </a:tabLst>
            </a:pPr>
            <a:r>
              <a:rPr lang="en-US" sz="800">
                <a:solidFill>
                  <a:srgbClr val="999999"/>
                </a:solidFill>
              </a:rPr>
              <a:t>Expedition Earth and Beyond:  Astromaterials Research and Exploration Science (ARES) Education </a:t>
            </a:r>
            <a:endParaRPr lang="en-US" sz="800"/>
          </a:p>
          <a:p>
            <a:pPr algn="ctr" eaLnBrk="0" hangingPunct="0">
              <a:tabLst>
                <a:tab pos="2743200" algn="ctr"/>
                <a:tab pos="5486400" algn="r"/>
              </a:tabLst>
            </a:pPr>
            <a:r>
              <a:rPr lang="en-US" sz="800">
                <a:solidFill>
                  <a:srgbClr val="999999"/>
                </a:solidFill>
              </a:rPr>
              <a:t>NASA Johnson Space Center</a:t>
            </a:r>
            <a:endParaRPr lang="en-US" sz="80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0" name="Group 4"/>
          <p:cNvGrpSpPr>
            <a:grpSpLocks/>
          </p:cNvGrpSpPr>
          <p:nvPr/>
        </p:nvGrpSpPr>
        <p:grpSpPr bwMode="auto">
          <a:xfrm>
            <a:off x="581025" y="896938"/>
            <a:ext cx="7981950" cy="5659437"/>
            <a:chOff x="552450" y="800041"/>
            <a:chExt cx="8115300" cy="5753159"/>
          </a:xfrm>
        </p:grpSpPr>
        <p:grpSp>
          <p:nvGrpSpPr>
            <p:cNvPr id="2052" name="Group 19"/>
            <p:cNvGrpSpPr>
              <a:grpSpLocks/>
            </p:cNvGrpSpPr>
            <p:nvPr/>
          </p:nvGrpSpPr>
          <p:grpSpPr bwMode="auto">
            <a:xfrm>
              <a:off x="552450" y="800041"/>
              <a:ext cx="8115300" cy="5369024"/>
              <a:chOff x="514350" y="685801"/>
              <a:chExt cx="8115300" cy="5369156"/>
            </a:xfrm>
          </p:grpSpPr>
          <p:pic>
            <p:nvPicPr>
              <p:cNvPr id="2055" name="Picture 2" descr="http://eol.jsc.nasa.gov/sseop/images/ESC/small/ISS006/ISS006-E-16068.JPG"/>
              <p:cNvPicPr>
                <a:picLocks noChangeAspect="1" noChangeArrowheads="1"/>
              </p:cNvPicPr>
              <p:nvPr/>
            </p:nvPicPr>
            <p:blipFill>
              <a:blip r:embed="rId3"/>
              <a:srcRect b="2786"/>
              <a:stretch>
                <a:fillRect/>
              </a:stretch>
            </p:blipFill>
            <p:spPr bwMode="auto">
              <a:xfrm>
                <a:off x="514350" y="685801"/>
                <a:ext cx="8115300" cy="53691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grpSp>
            <p:nvGrpSpPr>
              <p:cNvPr id="2056" name="Group 17"/>
              <p:cNvGrpSpPr>
                <a:grpSpLocks/>
              </p:cNvGrpSpPr>
              <p:nvPr/>
            </p:nvGrpSpPr>
            <p:grpSpPr bwMode="auto">
              <a:xfrm rot="10628083">
                <a:off x="540715" y="5620499"/>
                <a:ext cx="612874" cy="307975"/>
                <a:chOff x="669382" y="5569406"/>
                <a:chExt cx="614055" cy="307808"/>
              </a:xfrm>
            </p:grpSpPr>
            <p:grpSp>
              <p:nvGrpSpPr>
                <p:cNvPr id="2058" name="Group 10"/>
                <p:cNvGrpSpPr>
                  <a:grpSpLocks/>
                </p:cNvGrpSpPr>
                <p:nvPr/>
              </p:nvGrpSpPr>
              <p:grpSpPr bwMode="auto">
                <a:xfrm rot="10278221">
                  <a:off x="669382" y="5607844"/>
                  <a:ext cx="614055" cy="204922"/>
                  <a:chOff x="1219599" y="5105047"/>
                  <a:chExt cx="685008" cy="228602"/>
                </a:xfrm>
              </p:grpSpPr>
              <p:grpSp>
                <p:nvGrpSpPr>
                  <p:cNvPr id="2060" name="Group 49"/>
                  <p:cNvGrpSpPr>
                    <a:grpSpLocks/>
                  </p:cNvGrpSpPr>
                  <p:nvPr/>
                </p:nvGrpSpPr>
                <p:grpSpPr bwMode="auto">
                  <a:xfrm rot="6981886">
                    <a:off x="1447801" y="4876845"/>
                    <a:ext cx="228602" cy="685006"/>
                    <a:chOff x="495304" y="4725194"/>
                    <a:chExt cx="228600" cy="685006"/>
                  </a:xfrm>
                </p:grpSpPr>
                <p:sp>
                  <p:nvSpPr>
                    <p:cNvPr id="14" name="Oval 13"/>
                    <p:cNvSpPr/>
                    <p:nvPr/>
                  </p:nvSpPr>
                  <p:spPr>
                    <a:xfrm>
                      <a:off x="479946" y="4970466"/>
                      <a:ext cx="228515" cy="229107"/>
                    </a:xfrm>
                    <a:prstGeom prst="ellipse">
                      <a:avLst/>
                    </a:prstGeom>
                    <a:noFill/>
                    <a:ln w="635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  <p:cxnSp>
                  <p:nvCxnSpPr>
                    <p:cNvPr id="15" name="Straight Arrow Connector 14"/>
                    <p:cNvCxnSpPr/>
                    <p:nvPr/>
                  </p:nvCxnSpPr>
                  <p:spPr>
                    <a:xfrm rot="5400000" flipH="1" flipV="1">
                      <a:off x="476212" y="4859255"/>
                      <a:ext cx="229106" cy="1799"/>
                    </a:xfrm>
                    <a:prstGeom prst="straightConnector1">
                      <a:avLst/>
                    </a:prstGeom>
                    <a:ln w="41275">
                      <a:solidFill>
                        <a:schemeClr val="bg1"/>
                      </a:solidFill>
                      <a:tailEnd type="stealth" w="med" len="med"/>
                    </a:ln>
                    <a:effectLst/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6" name="Straight Connector 15"/>
                    <p:cNvCxnSpPr>
                      <a:stCxn id="14" idx="4"/>
                    </p:cNvCxnSpPr>
                    <p:nvPr/>
                  </p:nvCxnSpPr>
                  <p:spPr>
                    <a:xfrm rot="5400000">
                      <a:off x="478903" y="5303803"/>
                      <a:ext cx="227303" cy="1799"/>
                    </a:xfrm>
                    <a:prstGeom prst="line">
                      <a:avLst/>
                    </a:prstGeom>
                    <a:ln w="41275">
                      <a:noFill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cxnSp>
                <p:nvCxnSpPr>
                  <p:cNvPr id="13" name="Straight Connector 12"/>
                  <p:cNvCxnSpPr/>
                  <p:nvPr/>
                </p:nvCxnSpPr>
                <p:spPr>
                  <a:xfrm rot="11486297">
                    <a:off x="1331527" y="5096267"/>
                    <a:ext cx="137103" cy="37786"/>
                  </a:xfrm>
                  <a:prstGeom prst="line">
                    <a:avLst/>
                  </a:prstGeom>
                  <a:ln w="41275">
                    <a:solidFill>
                      <a:schemeClr val="bg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17" name="Text Box 8"/>
                <p:cNvSpPr txBox="1">
                  <a:spLocks noChangeArrowheads="1"/>
                </p:cNvSpPr>
                <p:nvPr/>
              </p:nvSpPr>
              <p:spPr bwMode="auto">
                <a:xfrm rot="10971917">
                  <a:off x="843879" y="5574524"/>
                  <a:ext cx="302403" cy="30807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>
                  <a:outerShdw blurRad="12700" dist="12700" dir="2700000" algn="tl" rotWithShape="0">
                    <a:prstClr val="black"/>
                  </a:outerShdw>
                </a:effectLst>
              </p:spPr>
              <p:txBody>
                <a:bodyPr>
                  <a:spAutoFit/>
                </a:bodyPr>
                <a:lstStyle/>
                <a:p>
                  <a:pPr>
                    <a:defRPr/>
                  </a:pPr>
                  <a:r>
                    <a:rPr lang="en-US" sz="1400" b="1" dirty="0">
                      <a:solidFill>
                        <a:schemeClr val="bg1">
                          <a:lumMod val="95000"/>
                        </a:schemeClr>
                      </a:solidFill>
                      <a:latin typeface="Monotype Corsiva" pitchFamily="66" charset="0"/>
                      <a:cs typeface="+mn-cs"/>
                    </a:rPr>
                    <a:t>N</a:t>
                  </a:r>
                </a:p>
              </p:txBody>
            </p:sp>
          </p:grpSp>
          <p:cxnSp>
            <p:nvCxnSpPr>
              <p:cNvPr id="25" name="Straight Connector 24"/>
              <p:cNvCxnSpPr/>
              <p:nvPr/>
            </p:nvCxnSpPr>
            <p:spPr bwMode="auto">
              <a:xfrm>
                <a:off x="4468703" y="3246947"/>
                <a:ext cx="660135" cy="148472"/>
              </a:xfrm>
              <a:prstGeom prst="line">
                <a:avLst/>
              </a:prstGeom>
              <a:ln w="28575">
                <a:solidFill>
                  <a:srgbClr val="FF33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053" name="TextBox 17"/>
            <p:cNvSpPr txBox="1">
              <a:spLocks noChangeArrowheads="1"/>
            </p:cNvSpPr>
            <p:nvPr/>
          </p:nvSpPr>
          <p:spPr bwMode="auto">
            <a:xfrm>
              <a:off x="591019" y="6162495"/>
              <a:ext cx="1153024" cy="2502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000"/>
                <a:t>ISS006-E-16068</a:t>
              </a:r>
            </a:p>
          </p:txBody>
        </p:sp>
        <p:sp>
          <p:nvSpPr>
            <p:cNvPr id="2054" name="TextBox 17"/>
            <p:cNvSpPr txBox="1">
              <a:spLocks noChangeArrowheads="1"/>
            </p:cNvSpPr>
            <p:nvPr/>
          </p:nvSpPr>
          <p:spPr bwMode="auto">
            <a:xfrm>
              <a:off x="6713157" y="6153090"/>
              <a:ext cx="1949573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r"/>
              <a:r>
                <a:rPr lang="en-US" sz="1000"/>
                <a:t>Red line  </a:t>
              </a:r>
              <a:r>
                <a:rPr lang="en-US" sz="1000" b="1"/>
                <a:t>≈ </a:t>
              </a:r>
              <a:r>
                <a:rPr lang="en-US" sz="1000"/>
                <a:t>2.4 km</a:t>
              </a:r>
            </a:p>
            <a:p>
              <a:pPr algn="r"/>
              <a:r>
                <a:rPr lang="en-US" sz="1000"/>
                <a:t>Blue Marble Matches Image #1</a:t>
              </a:r>
            </a:p>
          </p:txBody>
        </p:sp>
      </p:grpSp>
      <p:sp>
        <p:nvSpPr>
          <p:cNvPr id="2051" name="TextBox 20"/>
          <p:cNvSpPr txBox="1">
            <a:spLocks noChangeArrowheads="1"/>
          </p:cNvSpPr>
          <p:nvPr/>
        </p:nvSpPr>
        <p:spPr bwMode="auto">
          <a:xfrm>
            <a:off x="2324100" y="554038"/>
            <a:ext cx="4495800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600" b="1" i="1"/>
              <a:t>EARTH:  Roter Kamm Crater (Namibia)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4" name="Group 22"/>
          <p:cNvGrpSpPr>
            <a:grpSpLocks/>
          </p:cNvGrpSpPr>
          <p:nvPr/>
        </p:nvGrpSpPr>
        <p:grpSpPr bwMode="auto">
          <a:xfrm>
            <a:off x="673100" y="5556250"/>
            <a:ext cx="612775" cy="307975"/>
            <a:chOff x="672543" y="5556250"/>
            <a:chExt cx="612867" cy="307975"/>
          </a:xfrm>
        </p:grpSpPr>
        <p:grpSp>
          <p:nvGrpSpPr>
            <p:cNvPr id="3081" name="Group 10"/>
            <p:cNvGrpSpPr>
              <a:grpSpLocks/>
            </p:cNvGrpSpPr>
            <p:nvPr/>
          </p:nvGrpSpPr>
          <p:grpSpPr bwMode="auto">
            <a:xfrm rot="-1771088">
              <a:off x="672543" y="5627309"/>
              <a:ext cx="612867" cy="205073"/>
              <a:chOff x="1219598" y="5105032"/>
              <a:chExt cx="685005" cy="228601"/>
            </a:xfrm>
          </p:grpSpPr>
          <p:grpSp>
            <p:nvGrpSpPr>
              <p:cNvPr id="3083" name="Group 49"/>
              <p:cNvGrpSpPr>
                <a:grpSpLocks/>
              </p:cNvGrpSpPr>
              <p:nvPr/>
            </p:nvGrpSpPr>
            <p:grpSpPr bwMode="auto">
              <a:xfrm rot="6981886">
                <a:off x="1447800" y="4876830"/>
                <a:ext cx="228601" cy="685005"/>
                <a:chOff x="495304" y="4725194"/>
                <a:chExt cx="228600" cy="685006"/>
              </a:xfrm>
            </p:grpSpPr>
            <p:sp>
              <p:nvSpPr>
                <p:cNvPr id="14" name="Oval 13"/>
                <p:cNvSpPr/>
                <p:nvPr/>
              </p:nvSpPr>
              <p:spPr>
                <a:xfrm>
                  <a:off x="491267" y="4969886"/>
                  <a:ext cx="228281" cy="228926"/>
                </a:xfrm>
                <a:prstGeom prst="ellipse">
                  <a:avLst/>
                </a:prstGeom>
                <a:noFill/>
                <a:ln w="63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/>
                </a:p>
              </p:txBody>
            </p:sp>
            <p:cxnSp>
              <p:nvCxnSpPr>
                <p:cNvPr id="15" name="Straight Arrow Connector 14"/>
                <p:cNvCxnSpPr/>
                <p:nvPr/>
              </p:nvCxnSpPr>
              <p:spPr>
                <a:xfrm rot="5400000" flipH="1" flipV="1">
                  <a:off x="489172" y="4857648"/>
                  <a:ext cx="228927" cy="1769"/>
                </a:xfrm>
                <a:prstGeom prst="straightConnector1">
                  <a:avLst/>
                </a:prstGeom>
                <a:ln w="41275">
                  <a:solidFill>
                    <a:schemeClr val="bg1"/>
                  </a:solidFill>
                  <a:tailEnd type="stealth" w="med" len="med"/>
                </a:ln>
                <a:effectLst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" name="Straight Connector 15"/>
                <p:cNvCxnSpPr>
                  <a:stCxn id="14" idx="4"/>
                </p:cNvCxnSpPr>
                <p:nvPr/>
              </p:nvCxnSpPr>
              <p:spPr>
                <a:xfrm rot="5400000">
                  <a:off x="487364" y="5293830"/>
                  <a:ext cx="227152" cy="1769"/>
                </a:xfrm>
                <a:prstGeom prst="line">
                  <a:avLst/>
                </a:prstGeom>
                <a:ln w="41275">
                  <a:noFill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13" name="Straight Connector 12"/>
              <p:cNvCxnSpPr/>
              <p:nvPr/>
            </p:nvCxnSpPr>
            <p:spPr>
              <a:xfrm rot="11486297">
                <a:off x="1332593" y="5108648"/>
                <a:ext cx="138421" cy="38932"/>
              </a:xfrm>
              <a:prstGeom prst="line">
                <a:avLst/>
              </a:prstGeom>
              <a:ln w="41275">
                <a:solidFill>
                  <a:schemeClr val="bg1"/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7" name="Text Box 8"/>
            <p:cNvSpPr txBox="1">
              <a:spLocks noChangeArrowheads="1"/>
            </p:cNvSpPr>
            <p:nvPr/>
          </p:nvSpPr>
          <p:spPr bwMode="auto">
            <a:xfrm>
              <a:off x="812264" y="5556250"/>
              <a:ext cx="301670" cy="3079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blurRad="12700" dist="12700" dir="2700000" algn="tl" rotWithShape="0">
                <a:prstClr val="black"/>
              </a:outerShdw>
            </a:effectLst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n-US" sz="1400" b="1" dirty="0">
                  <a:solidFill>
                    <a:schemeClr val="bg1">
                      <a:lumMod val="95000"/>
                    </a:schemeClr>
                  </a:solidFill>
                  <a:latin typeface="Monotype Corsiva" pitchFamily="66" charset="0"/>
                  <a:cs typeface="+mn-cs"/>
                </a:rPr>
                <a:t>N</a:t>
              </a:r>
            </a:p>
          </p:txBody>
        </p:sp>
      </p:grpSp>
      <p:grpSp>
        <p:nvGrpSpPr>
          <p:cNvPr id="3075" name="Group 2"/>
          <p:cNvGrpSpPr>
            <a:grpSpLocks/>
          </p:cNvGrpSpPr>
          <p:nvPr/>
        </p:nvGrpSpPr>
        <p:grpSpPr bwMode="auto">
          <a:xfrm>
            <a:off x="596900" y="889000"/>
            <a:ext cx="7950200" cy="5657850"/>
            <a:chOff x="596680" y="889000"/>
            <a:chExt cx="7950640" cy="5657910"/>
          </a:xfrm>
        </p:grpSpPr>
        <p:pic>
          <p:nvPicPr>
            <p:cNvPr id="3077" name="Picture 2" descr="http://eol.jsc.nasa.gov/sseop/images/ESC/small/ISS012/ISS012-E-15881.JPG"/>
            <p:cNvPicPr>
              <a:picLocks noChangeAspect="1" noChangeArrowheads="1"/>
            </p:cNvPicPr>
            <p:nvPr/>
          </p:nvPicPr>
          <p:blipFill>
            <a:blip r:embed="rId3"/>
            <a:srcRect b="2817"/>
            <a:stretch>
              <a:fillRect/>
            </a:stretch>
          </p:blipFill>
          <p:spPr bwMode="auto">
            <a:xfrm>
              <a:off x="596680" y="889000"/>
              <a:ext cx="7948612" cy="5257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21" name="Straight Connector 20"/>
            <p:cNvCxnSpPr/>
            <p:nvPr/>
          </p:nvCxnSpPr>
          <p:spPr bwMode="auto">
            <a:xfrm flipV="1">
              <a:off x="3770269" y="3382989"/>
              <a:ext cx="1884466" cy="466730"/>
            </a:xfrm>
            <a:prstGeom prst="line">
              <a:avLst/>
            </a:prstGeom>
            <a:ln w="28575">
              <a:solidFill>
                <a:srgbClr val="FF33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79" name="TextBox 19"/>
            <p:cNvSpPr txBox="1">
              <a:spLocks noChangeArrowheads="1"/>
            </p:cNvSpPr>
            <p:nvPr/>
          </p:nvSpPr>
          <p:spPr bwMode="auto">
            <a:xfrm>
              <a:off x="626971" y="6146800"/>
              <a:ext cx="1125629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r"/>
              <a:r>
                <a:rPr lang="en-US" sz="1000"/>
                <a:t>ISS012-E-15881</a:t>
              </a:r>
            </a:p>
          </p:txBody>
        </p:sp>
        <p:sp>
          <p:nvSpPr>
            <p:cNvPr id="3080" name="TextBox 17"/>
            <p:cNvSpPr txBox="1">
              <a:spLocks noChangeArrowheads="1"/>
            </p:cNvSpPr>
            <p:nvPr/>
          </p:nvSpPr>
          <p:spPr bwMode="auto">
            <a:xfrm>
              <a:off x="6597747" y="6146800"/>
              <a:ext cx="1949573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r"/>
              <a:r>
                <a:rPr lang="en-US" sz="1000"/>
                <a:t>Red line  </a:t>
              </a:r>
              <a:r>
                <a:rPr lang="en-US" sz="1000" b="1"/>
                <a:t>≈ </a:t>
              </a:r>
              <a:r>
                <a:rPr lang="en-US" sz="1000"/>
                <a:t>51.0 km</a:t>
              </a:r>
            </a:p>
            <a:p>
              <a:pPr algn="r"/>
              <a:r>
                <a:rPr lang="en-US" sz="1000"/>
                <a:t>Blue Marble Matches Image #2</a:t>
              </a:r>
            </a:p>
          </p:txBody>
        </p:sp>
      </p:grpSp>
      <p:sp>
        <p:nvSpPr>
          <p:cNvPr id="3076" name="TextBox 22"/>
          <p:cNvSpPr txBox="1">
            <a:spLocks noChangeArrowheads="1"/>
          </p:cNvSpPr>
          <p:nvPr/>
        </p:nvSpPr>
        <p:spPr bwMode="auto">
          <a:xfrm>
            <a:off x="2324100" y="554038"/>
            <a:ext cx="4495800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600" b="1" i="1"/>
              <a:t>EARTH:  Manicouagan Crater (Canada)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98" name="Group 1"/>
          <p:cNvGrpSpPr>
            <a:grpSpLocks/>
          </p:cNvGrpSpPr>
          <p:nvPr/>
        </p:nvGrpSpPr>
        <p:grpSpPr bwMode="auto">
          <a:xfrm>
            <a:off x="595313" y="909638"/>
            <a:ext cx="7953375" cy="5595937"/>
            <a:chOff x="454025" y="679450"/>
            <a:chExt cx="8178800" cy="5796340"/>
          </a:xfrm>
        </p:grpSpPr>
        <p:grpSp>
          <p:nvGrpSpPr>
            <p:cNvPr id="4100" name="Group 22"/>
            <p:cNvGrpSpPr>
              <a:grpSpLocks/>
            </p:cNvGrpSpPr>
            <p:nvPr/>
          </p:nvGrpSpPr>
          <p:grpSpPr bwMode="auto">
            <a:xfrm>
              <a:off x="454025" y="679450"/>
              <a:ext cx="8178800" cy="5392184"/>
              <a:chOff x="454607" y="644525"/>
              <a:chExt cx="8178800" cy="5392564"/>
            </a:xfrm>
          </p:grpSpPr>
          <p:pic>
            <p:nvPicPr>
              <p:cNvPr id="4103" name="Picture 2" descr="http://eol.jsc.nasa.gov/sseop/images/ESC/small/ISS014/ISS014-E-11841.JPG"/>
              <p:cNvPicPr>
                <a:picLocks noChangeAspect="1" noChangeArrowheads="1"/>
              </p:cNvPicPr>
              <p:nvPr/>
            </p:nvPicPr>
            <p:blipFill>
              <a:blip r:embed="rId3"/>
              <a:srcRect b="3174"/>
              <a:stretch>
                <a:fillRect/>
              </a:stretch>
            </p:blipFill>
            <p:spPr bwMode="auto">
              <a:xfrm>
                <a:off x="454607" y="644525"/>
                <a:ext cx="8178800" cy="539256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grpSp>
            <p:nvGrpSpPr>
              <p:cNvPr id="4104" name="Group 17"/>
              <p:cNvGrpSpPr>
                <a:grpSpLocks/>
              </p:cNvGrpSpPr>
              <p:nvPr/>
            </p:nvGrpSpPr>
            <p:grpSpPr bwMode="auto">
              <a:xfrm>
                <a:off x="534952" y="5404475"/>
                <a:ext cx="301625" cy="612848"/>
                <a:chOff x="609600" y="5413806"/>
                <a:chExt cx="301625" cy="612848"/>
              </a:xfrm>
            </p:grpSpPr>
            <p:grpSp>
              <p:nvGrpSpPr>
                <p:cNvPr id="4106" name="Group 10"/>
                <p:cNvGrpSpPr>
                  <a:grpSpLocks/>
                </p:cNvGrpSpPr>
                <p:nvPr/>
              </p:nvGrpSpPr>
              <p:grpSpPr bwMode="auto">
                <a:xfrm rot="-6355721">
                  <a:off x="492747" y="5617720"/>
                  <a:ext cx="612848" cy="205019"/>
                  <a:chOff x="1219599" y="5105047"/>
                  <a:chExt cx="685008" cy="228602"/>
                </a:xfrm>
              </p:grpSpPr>
              <p:grpSp>
                <p:nvGrpSpPr>
                  <p:cNvPr id="4108" name="Group 49"/>
                  <p:cNvGrpSpPr>
                    <a:grpSpLocks/>
                  </p:cNvGrpSpPr>
                  <p:nvPr/>
                </p:nvGrpSpPr>
                <p:grpSpPr bwMode="auto">
                  <a:xfrm rot="6981886">
                    <a:off x="1447801" y="4876845"/>
                    <a:ext cx="228602" cy="685006"/>
                    <a:chOff x="495304" y="4725194"/>
                    <a:chExt cx="228600" cy="685006"/>
                  </a:xfrm>
                </p:grpSpPr>
                <p:sp>
                  <p:nvSpPr>
                    <p:cNvPr id="14" name="Oval 13"/>
                    <p:cNvSpPr/>
                    <p:nvPr/>
                  </p:nvSpPr>
                  <p:spPr>
                    <a:xfrm>
                      <a:off x="490941" y="4945564"/>
                      <a:ext cx="227532" cy="227924"/>
                    </a:xfrm>
                    <a:prstGeom prst="ellipse">
                      <a:avLst/>
                    </a:prstGeom>
                    <a:noFill/>
                    <a:ln w="635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  <p:cxnSp>
                  <p:nvCxnSpPr>
                    <p:cNvPr id="15" name="Straight Arrow Connector 14"/>
                    <p:cNvCxnSpPr/>
                    <p:nvPr/>
                  </p:nvCxnSpPr>
                  <p:spPr>
                    <a:xfrm rot="5400000" flipH="1" flipV="1">
                      <a:off x="489149" y="4831657"/>
                      <a:ext cx="229761" cy="1821"/>
                    </a:xfrm>
                    <a:prstGeom prst="straightConnector1">
                      <a:avLst/>
                    </a:prstGeom>
                    <a:ln w="41275">
                      <a:solidFill>
                        <a:schemeClr val="bg1"/>
                      </a:solidFill>
                      <a:tailEnd type="stealth" w="med" len="med"/>
                    </a:ln>
                    <a:effectLst/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6" name="Straight Connector 15"/>
                    <p:cNvCxnSpPr>
                      <a:stCxn id="14" idx="4"/>
                    </p:cNvCxnSpPr>
                    <p:nvPr/>
                  </p:nvCxnSpPr>
                  <p:spPr>
                    <a:xfrm rot="5400000">
                      <a:off x="492012" y="5283767"/>
                      <a:ext cx="226086" cy="1821"/>
                    </a:xfrm>
                    <a:prstGeom prst="line">
                      <a:avLst/>
                    </a:prstGeom>
                    <a:ln w="41275">
                      <a:noFill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cxnSp>
                <p:nvCxnSpPr>
                  <p:cNvPr id="13" name="Straight Connector 12"/>
                  <p:cNvCxnSpPr/>
                  <p:nvPr/>
                </p:nvCxnSpPr>
                <p:spPr>
                  <a:xfrm rot="11486297">
                    <a:off x="1337669" y="5111193"/>
                    <a:ext cx="137857" cy="40046"/>
                  </a:xfrm>
                  <a:prstGeom prst="line">
                    <a:avLst/>
                  </a:prstGeom>
                  <a:ln w="41275">
                    <a:solidFill>
                      <a:schemeClr val="bg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17" name="Text Box 8"/>
                <p:cNvSpPr txBox="1">
                  <a:spLocks noChangeArrowheads="1"/>
                </p:cNvSpPr>
                <p:nvPr/>
              </p:nvSpPr>
              <p:spPr bwMode="auto">
                <a:xfrm>
                  <a:off x="609246" y="5557659"/>
                  <a:ext cx="302012" cy="30751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>
                  <a:outerShdw blurRad="12700" dist="12700" dir="2700000" algn="tl" rotWithShape="0">
                    <a:prstClr val="black"/>
                  </a:outerShdw>
                </a:effectLst>
              </p:spPr>
              <p:txBody>
                <a:bodyPr>
                  <a:spAutoFit/>
                </a:bodyPr>
                <a:lstStyle/>
                <a:p>
                  <a:pPr>
                    <a:defRPr/>
                  </a:pPr>
                  <a:r>
                    <a:rPr lang="en-US" sz="1400" b="1" dirty="0">
                      <a:solidFill>
                        <a:schemeClr val="bg1">
                          <a:lumMod val="95000"/>
                        </a:schemeClr>
                      </a:solidFill>
                      <a:latin typeface="Monotype Corsiva" pitchFamily="66" charset="0"/>
                      <a:cs typeface="+mn-cs"/>
                    </a:rPr>
                    <a:t>N</a:t>
                  </a:r>
                </a:p>
              </p:txBody>
            </p:sp>
          </p:grpSp>
          <p:cxnSp>
            <p:nvCxnSpPr>
              <p:cNvPr id="20" name="Straight Connector 19"/>
              <p:cNvCxnSpPr/>
              <p:nvPr/>
            </p:nvCxnSpPr>
            <p:spPr bwMode="auto">
              <a:xfrm>
                <a:off x="3824077" y="3209895"/>
                <a:ext cx="1624332" cy="266404"/>
              </a:xfrm>
              <a:prstGeom prst="line">
                <a:avLst/>
              </a:prstGeom>
              <a:ln w="28575">
                <a:solidFill>
                  <a:srgbClr val="FF33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101" name="TextBox 20"/>
            <p:cNvSpPr txBox="1">
              <a:spLocks noChangeArrowheads="1"/>
            </p:cNvSpPr>
            <p:nvPr/>
          </p:nvSpPr>
          <p:spPr bwMode="auto">
            <a:xfrm>
              <a:off x="487384" y="6071634"/>
              <a:ext cx="1157304" cy="2550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r"/>
              <a:r>
                <a:rPr lang="en-US" sz="1000"/>
                <a:t>ISS014-E-11841</a:t>
              </a:r>
            </a:p>
          </p:txBody>
        </p:sp>
        <p:sp>
          <p:nvSpPr>
            <p:cNvPr id="4102" name="TextBox 17"/>
            <p:cNvSpPr txBox="1">
              <a:spLocks noChangeArrowheads="1"/>
            </p:cNvSpPr>
            <p:nvPr/>
          </p:nvSpPr>
          <p:spPr bwMode="auto">
            <a:xfrm>
              <a:off x="6682677" y="6075680"/>
              <a:ext cx="1949573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r"/>
              <a:r>
                <a:rPr lang="en-US" sz="1000"/>
                <a:t>Red line  </a:t>
              </a:r>
              <a:r>
                <a:rPr lang="en-US" sz="1000" b="1"/>
                <a:t>≈ </a:t>
              </a:r>
              <a:r>
                <a:rPr lang="en-US" sz="1000"/>
                <a:t>4.5 km</a:t>
              </a:r>
            </a:p>
            <a:p>
              <a:pPr algn="r"/>
              <a:r>
                <a:rPr lang="en-US" sz="1000"/>
                <a:t>Blue Marble Matches Image #3</a:t>
              </a:r>
            </a:p>
          </p:txBody>
        </p:sp>
      </p:grpSp>
      <p:sp>
        <p:nvSpPr>
          <p:cNvPr id="4099" name="TextBox 22"/>
          <p:cNvSpPr txBox="1">
            <a:spLocks noChangeArrowheads="1"/>
          </p:cNvSpPr>
          <p:nvPr/>
        </p:nvSpPr>
        <p:spPr bwMode="auto">
          <a:xfrm>
            <a:off x="2324100" y="554038"/>
            <a:ext cx="4495800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600" b="1" i="1"/>
              <a:t>EARTH:  Oasis Crater (Libya)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Box 17"/>
          <p:cNvSpPr txBox="1">
            <a:spLocks noChangeArrowheads="1"/>
          </p:cNvSpPr>
          <p:nvPr/>
        </p:nvSpPr>
        <p:spPr bwMode="auto">
          <a:xfrm>
            <a:off x="2324100" y="560388"/>
            <a:ext cx="4495800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600" b="1" i="1"/>
              <a:t>EARTH:  Barringer Crater (United States)</a:t>
            </a:r>
          </a:p>
        </p:txBody>
      </p:sp>
      <p:grpSp>
        <p:nvGrpSpPr>
          <p:cNvPr id="5123" name="Group 1"/>
          <p:cNvGrpSpPr>
            <a:grpSpLocks/>
          </p:cNvGrpSpPr>
          <p:nvPr/>
        </p:nvGrpSpPr>
        <p:grpSpPr bwMode="auto">
          <a:xfrm>
            <a:off x="627063" y="898525"/>
            <a:ext cx="7966075" cy="5654675"/>
            <a:chOff x="638464" y="685800"/>
            <a:chExt cx="7965786" cy="5654933"/>
          </a:xfrm>
        </p:grpSpPr>
        <p:sp>
          <p:nvSpPr>
            <p:cNvPr id="5124" name="TextBox 17"/>
            <p:cNvSpPr txBox="1">
              <a:spLocks noChangeArrowheads="1"/>
            </p:cNvSpPr>
            <p:nvPr/>
          </p:nvSpPr>
          <p:spPr bwMode="auto">
            <a:xfrm>
              <a:off x="6594135" y="5940623"/>
              <a:ext cx="1984838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r"/>
              <a:r>
                <a:rPr lang="en-US" sz="1000"/>
                <a:t>Red line  </a:t>
              </a:r>
              <a:r>
                <a:rPr lang="en-US" sz="1000" b="1"/>
                <a:t>≈ </a:t>
              </a:r>
              <a:r>
                <a:rPr lang="en-US" sz="1000"/>
                <a:t>1.2 km</a:t>
              </a:r>
            </a:p>
            <a:p>
              <a:pPr algn="r"/>
              <a:r>
                <a:rPr lang="en-US" sz="1000"/>
                <a:t>Blue Marble Matches Image #4</a:t>
              </a:r>
            </a:p>
          </p:txBody>
        </p:sp>
        <p:grpSp>
          <p:nvGrpSpPr>
            <p:cNvPr id="5125" name="Group 20"/>
            <p:cNvGrpSpPr>
              <a:grpSpLocks/>
            </p:cNvGrpSpPr>
            <p:nvPr/>
          </p:nvGrpSpPr>
          <p:grpSpPr bwMode="auto">
            <a:xfrm>
              <a:off x="647700" y="685800"/>
              <a:ext cx="7956550" cy="5254823"/>
              <a:chOff x="646924" y="685800"/>
              <a:chExt cx="7956550" cy="5255070"/>
            </a:xfrm>
          </p:grpSpPr>
          <p:pic>
            <p:nvPicPr>
              <p:cNvPr id="5127" name="Picture 2" descr="http://eol.jsc.nasa.gov/sseop/images/ESC/small/ISS014/ISS014-E-15775.JPG"/>
              <p:cNvPicPr>
                <a:picLocks noChangeAspect="1" noChangeArrowheads="1"/>
              </p:cNvPicPr>
              <p:nvPr/>
            </p:nvPicPr>
            <p:blipFill>
              <a:blip r:embed="rId3"/>
              <a:srcRect b="2986"/>
              <a:stretch>
                <a:fillRect/>
              </a:stretch>
            </p:blipFill>
            <p:spPr bwMode="auto">
              <a:xfrm>
                <a:off x="646924" y="685800"/>
                <a:ext cx="7956550" cy="525507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grpSp>
            <p:nvGrpSpPr>
              <p:cNvPr id="5128" name="Group 19"/>
              <p:cNvGrpSpPr>
                <a:grpSpLocks/>
              </p:cNvGrpSpPr>
              <p:nvPr/>
            </p:nvGrpSpPr>
            <p:grpSpPr bwMode="auto">
              <a:xfrm>
                <a:off x="673776" y="5286788"/>
                <a:ext cx="301625" cy="612834"/>
                <a:chOff x="673776" y="5286788"/>
                <a:chExt cx="301625" cy="612834"/>
              </a:xfrm>
            </p:grpSpPr>
            <p:grpSp>
              <p:nvGrpSpPr>
                <p:cNvPr id="5130" name="Group 10"/>
                <p:cNvGrpSpPr>
                  <a:grpSpLocks/>
                </p:cNvGrpSpPr>
                <p:nvPr/>
              </p:nvGrpSpPr>
              <p:grpSpPr bwMode="auto">
                <a:xfrm rot="-7331758">
                  <a:off x="554329" y="5490675"/>
                  <a:ext cx="612834" cy="205059"/>
                  <a:chOff x="1219599" y="5105047"/>
                  <a:chExt cx="685008" cy="228602"/>
                </a:xfrm>
              </p:grpSpPr>
              <p:grpSp>
                <p:nvGrpSpPr>
                  <p:cNvPr id="5132" name="Group 49"/>
                  <p:cNvGrpSpPr>
                    <a:grpSpLocks/>
                  </p:cNvGrpSpPr>
                  <p:nvPr/>
                </p:nvGrpSpPr>
                <p:grpSpPr bwMode="auto">
                  <a:xfrm rot="6981886">
                    <a:off x="1447801" y="4876845"/>
                    <a:ext cx="228602" cy="685006"/>
                    <a:chOff x="495304" y="4725194"/>
                    <a:chExt cx="228600" cy="685006"/>
                  </a:xfrm>
                </p:grpSpPr>
                <p:sp>
                  <p:nvSpPr>
                    <p:cNvPr id="14" name="Oval 13"/>
                    <p:cNvSpPr/>
                    <p:nvPr/>
                  </p:nvSpPr>
                  <p:spPr>
                    <a:xfrm>
                      <a:off x="493767" y="4952091"/>
                      <a:ext cx="226520" cy="228927"/>
                    </a:xfrm>
                    <a:prstGeom prst="ellipse">
                      <a:avLst/>
                    </a:prstGeom>
                    <a:noFill/>
                    <a:ln w="635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  <p:cxnSp>
                  <p:nvCxnSpPr>
                    <p:cNvPr id="15" name="Straight Arrow Connector 14"/>
                    <p:cNvCxnSpPr/>
                    <p:nvPr/>
                  </p:nvCxnSpPr>
                  <p:spPr>
                    <a:xfrm rot="5400000" flipH="1" flipV="1">
                      <a:off x="486888" y="4833187"/>
                      <a:ext cx="228927" cy="1769"/>
                    </a:xfrm>
                    <a:prstGeom prst="straightConnector1">
                      <a:avLst/>
                    </a:prstGeom>
                    <a:ln w="41275">
                      <a:solidFill>
                        <a:schemeClr val="bg1"/>
                      </a:solidFill>
                      <a:tailEnd type="stealth" w="med" len="med"/>
                    </a:ln>
                    <a:effectLst/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6" name="Straight Connector 15"/>
                    <p:cNvCxnSpPr>
                      <a:stCxn id="14" idx="4"/>
                    </p:cNvCxnSpPr>
                    <p:nvPr/>
                  </p:nvCxnSpPr>
                  <p:spPr>
                    <a:xfrm rot="5400000">
                      <a:off x="488331" y="5281884"/>
                      <a:ext cx="227152" cy="1769"/>
                    </a:xfrm>
                    <a:prstGeom prst="line">
                      <a:avLst/>
                    </a:prstGeom>
                    <a:ln w="41275">
                      <a:noFill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cxnSp>
                <p:nvCxnSpPr>
                  <p:cNvPr id="13" name="Straight Connector 12"/>
                  <p:cNvCxnSpPr/>
                  <p:nvPr/>
                </p:nvCxnSpPr>
                <p:spPr>
                  <a:xfrm rot="11486297">
                    <a:off x="1339410" y="5110802"/>
                    <a:ext cx="138421" cy="38933"/>
                  </a:xfrm>
                  <a:prstGeom prst="line">
                    <a:avLst/>
                  </a:prstGeom>
                  <a:ln w="41275">
                    <a:solidFill>
                      <a:schemeClr val="bg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17" name="Text Box 8"/>
                <p:cNvSpPr txBox="1">
                  <a:spLocks noChangeArrowheads="1"/>
                </p:cNvSpPr>
                <p:nvPr/>
              </p:nvSpPr>
              <p:spPr bwMode="auto">
                <a:xfrm rot="21412050">
                  <a:off x="674199" y="5443979"/>
                  <a:ext cx="301614" cy="30800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>
                  <a:outerShdw blurRad="12700" dist="12700" dir="2700000" algn="tl" rotWithShape="0">
                    <a:prstClr val="black"/>
                  </a:outerShdw>
                </a:effectLst>
              </p:spPr>
              <p:txBody>
                <a:bodyPr>
                  <a:spAutoFit/>
                </a:bodyPr>
                <a:lstStyle/>
                <a:p>
                  <a:pPr>
                    <a:defRPr/>
                  </a:pPr>
                  <a:r>
                    <a:rPr lang="en-US" sz="1400" b="1" dirty="0">
                      <a:solidFill>
                        <a:schemeClr val="bg1">
                          <a:lumMod val="95000"/>
                        </a:schemeClr>
                      </a:solidFill>
                      <a:latin typeface="Monotype Corsiva" pitchFamily="66" charset="0"/>
                      <a:cs typeface="+mn-cs"/>
                    </a:rPr>
                    <a:t>N</a:t>
                  </a:r>
                </a:p>
              </p:txBody>
            </p:sp>
          </p:grpSp>
          <p:cxnSp>
            <p:nvCxnSpPr>
              <p:cNvPr id="25" name="Straight Connector 24"/>
              <p:cNvCxnSpPr/>
              <p:nvPr/>
            </p:nvCxnSpPr>
            <p:spPr bwMode="auto">
              <a:xfrm rot="16200000" flipH="1">
                <a:off x="4434039" y="3190314"/>
                <a:ext cx="284188" cy="9525"/>
              </a:xfrm>
              <a:prstGeom prst="line">
                <a:avLst/>
              </a:prstGeom>
              <a:ln w="28575">
                <a:solidFill>
                  <a:srgbClr val="FF33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5126" name="TextBox 19"/>
            <p:cNvSpPr txBox="1">
              <a:spLocks noChangeArrowheads="1"/>
            </p:cNvSpPr>
            <p:nvPr/>
          </p:nvSpPr>
          <p:spPr bwMode="auto">
            <a:xfrm>
              <a:off x="638464" y="5940623"/>
              <a:ext cx="1125629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r"/>
              <a:r>
                <a:rPr lang="en-US" sz="1000"/>
                <a:t>ISS014-E-15775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46" name="Group 1"/>
          <p:cNvGrpSpPr>
            <a:grpSpLocks/>
          </p:cNvGrpSpPr>
          <p:nvPr/>
        </p:nvGrpSpPr>
        <p:grpSpPr bwMode="auto">
          <a:xfrm>
            <a:off x="611188" y="895350"/>
            <a:ext cx="7921625" cy="5637213"/>
            <a:chOff x="536575" y="676275"/>
            <a:chExt cx="8074025" cy="5743635"/>
          </a:xfrm>
        </p:grpSpPr>
        <p:grpSp>
          <p:nvGrpSpPr>
            <p:cNvPr id="6148" name="Group 22"/>
            <p:cNvGrpSpPr>
              <a:grpSpLocks/>
            </p:cNvGrpSpPr>
            <p:nvPr/>
          </p:nvGrpSpPr>
          <p:grpSpPr bwMode="auto">
            <a:xfrm>
              <a:off x="536575" y="676275"/>
              <a:ext cx="8070850" cy="5359499"/>
              <a:chOff x="536575" y="681038"/>
              <a:chExt cx="8070850" cy="5359653"/>
            </a:xfrm>
          </p:grpSpPr>
          <p:pic>
            <p:nvPicPr>
              <p:cNvPr id="6151" name="Picture 2" descr="http://eol.jsc.nasa.gov/sseop/images/ESC/small/ISS014/ISS014-E-19496.JPG"/>
              <p:cNvPicPr>
                <a:picLocks noChangeAspect="1" noChangeArrowheads="1"/>
              </p:cNvPicPr>
              <p:nvPr/>
            </p:nvPicPr>
            <p:blipFill>
              <a:blip r:embed="rId3"/>
              <a:srcRect b="2483"/>
              <a:stretch>
                <a:fillRect/>
              </a:stretch>
            </p:blipFill>
            <p:spPr bwMode="auto">
              <a:xfrm>
                <a:off x="536575" y="681038"/>
                <a:ext cx="8070850" cy="535965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grpSp>
            <p:nvGrpSpPr>
              <p:cNvPr id="6152" name="Group 17"/>
              <p:cNvGrpSpPr>
                <a:grpSpLocks/>
              </p:cNvGrpSpPr>
              <p:nvPr/>
            </p:nvGrpSpPr>
            <p:grpSpPr bwMode="auto">
              <a:xfrm>
                <a:off x="617896" y="5381828"/>
                <a:ext cx="301625" cy="612666"/>
                <a:chOff x="645889" y="5381828"/>
                <a:chExt cx="301625" cy="612666"/>
              </a:xfrm>
            </p:grpSpPr>
            <p:grpSp>
              <p:nvGrpSpPr>
                <p:cNvPr id="6154" name="Group 10"/>
                <p:cNvGrpSpPr>
                  <a:grpSpLocks/>
                </p:cNvGrpSpPr>
                <p:nvPr/>
              </p:nvGrpSpPr>
              <p:grpSpPr bwMode="auto">
                <a:xfrm rot="-7963153">
                  <a:off x="517166" y="5585618"/>
                  <a:ext cx="612666" cy="205086"/>
                  <a:chOff x="1219599" y="5105047"/>
                  <a:chExt cx="685008" cy="228602"/>
                </a:xfrm>
              </p:grpSpPr>
              <p:grpSp>
                <p:nvGrpSpPr>
                  <p:cNvPr id="6156" name="Group 49"/>
                  <p:cNvGrpSpPr>
                    <a:grpSpLocks/>
                  </p:cNvGrpSpPr>
                  <p:nvPr/>
                </p:nvGrpSpPr>
                <p:grpSpPr bwMode="auto">
                  <a:xfrm rot="6981886">
                    <a:off x="1447801" y="4876845"/>
                    <a:ext cx="228602" cy="685006"/>
                    <a:chOff x="495304" y="4725194"/>
                    <a:chExt cx="228600" cy="685006"/>
                  </a:xfrm>
                </p:grpSpPr>
                <p:sp>
                  <p:nvSpPr>
                    <p:cNvPr id="14" name="Oval 13"/>
                    <p:cNvSpPr/>
                    <p:nvPr/>
                  </p:nvSpPr>
                  <p:spPr>
                    <a:xfrm>
                      <a:off x="488798" y="4945235"/>
                      <a:ext cx="229051" cy="229680"/>
                    </a:xfrm>
                    <a:prstGeom prst="ellipse">
                      <a:avLst/>
                    </a:prstGeom>
                    <a:noFill/>
                    <a:ln w="635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  <p:cxnSp>
                  <p:nvCxnSpPr>
                    <p:cNvPr id="15" name="Straight Arrow Connector 14"/>
                    <p:cNvCxnSpPr/>
                    <p:nvPr/>
                  </p:nvCxnSpPr>
                  <p:spPr>
                    <a:xfrm rot="5400000" flipH="1" flipV="1">
                      <a:off x="492758" y="4829281"/>
                      <a:ext cx="227872" cy="1804"/>
                    </a:xfrm>
                    <a:prstGeom prst="straightConnector1">
                      <a:avLst/>
                    </a:prstGeom>
                    <a:ln w="41275">
                      <a:solidFill>
                        <a:schemeClr val="bg1"/>
                      </a:solidFill>
                      <a:tailEnd type="stealth" w="med" len="med"/>
                    </a:ln>
                    <a:effectLst/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6" name="Straight Connector 15"/>
                    <p:cNvCxnSpPr>
                      <a:stCxn id="14" idx="4"/>
                    </p:cNvCxnSpPr>
                    <p:nvPr/>
                  </p:nvCxnSpPr>
                  <p:spPr>
                    <a:xfrm rot="5400000">
                      <a:off x="490937" y="5281765"/>
                      <a:ext cx="226064" cy="1803"/>
                    </a:xfrm>
                    <a:prstGeom prst="line">
                      <a:avLst/>
                    </a:prstGeom>
                    <a:ln w="41275">
                      <a:noFill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cxnSp>
                <p:nvCxnSpPr>
                  <p:cNvPr id="13" name="Straight Connector 12"/>
                  <p:cNvCxnSpPr/>
                  <p:nvPr/>
                </p:nvCxnSpPr>
                <p:spPr>
                  <a:xfrm rot="11486297">
                    <a:off x="1339002" y="5113416"/>
                    <a:ext cx="137447" cy="37874"/>
                  </a:xfrm>
                  <a:prstGeom prst="line">
                    <a:avLst/>
                  </a:prstGeom>
                  <a:ln w="41275">
                    <a:solidFill>
                      <a:schemeClr val="bg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17" name="Text Box 8"/>
                <p:cNvSpPr txBox="1">
                  <a:spLocks noChangeArrowheads="1"/>
                </p:cNvSpPr>
                <p:nvPr/>
              </p:nvSpPr>
              <p:spPr bwMode="auto">
                <a:xfrm rot="235889">
                  <a:off x="645470" y="5522264"/>
                  <a:ext cx="302573" cy="30732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>
                  <a:outerShdw blurRad="12700" dist="12700" dir="2700000" algn="tl" rotWithShape="0">
                    <a:prstClr val="black"/>
                  </a:outerShdw>
                </a:effectLst>
              </p:spPr>
              <p:txBody>
                <a:bodyPr>
                  <a:spAutoFit/>
                </a:bodyPr>
                <a:lstStyle/>
                <a:p>
                  <a:pPr>
                    <a:defRPr/>
                  </a:pPr>
                  <a:r>
                    <a:rPr lang="en-US" sz="1400" b="1" dirty="0">
                      <a:solidFill>
                        <a:schemeClr val="bg1">
                          <a:lumMod val="95000"/>
                        </a:schemeClr>
                      </a:solidFill>
                      <a:latin typeface="Monotype Corsiva" pitchFamily="66" charset="0"/>
                      <a:cs typeface="+mn-cs"/>
                    </a:rPr>
                    <a:t>N</a:t>
                  </a:r>
                </a:p>
              </p:txBody>
            </p:sp>
          </p:grpSp>
          <p:cxnSp>
            <p:nvCxnSpPr>
              <p:cNvPr id="20" name="Straight Connector 19"/>
              <p:cNvCxnSpPr/>
              <p:nvPr/>
            </p:nvCxnSpPr>
            <p:spPr bwMode="auto">
              <a:xfrm rot="16200000" flipH="1">
                <a:off x="4299566" y="2139005"/>
                <a:ext cx="1454146" cy="1375335"/>
              </a:xfrm>
              <a:prstGeom prst="line">
                <a:avLst/>
              </a:prstGeom>
              <a:ln w="28575">
                <a:solidFill>
                  <a:srgbClr val="FF33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149" name="TextBox 20"/>
            <p:cNvSpPr txBox="1">
              <a:spLocks noChangeArrowheads="1"/>
            </p:cNvSpPr>
            <p:nvPr/>
          </p:nvSpPr>
          <p:spPr bwMode="auto">
            <a:xfrm>
              <a:off x="573676" y="6019800"/>
              <a:ext cx="1147070" cy="2509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r"/>
              <a:r>
                <a:rPr lang="en-US" sz="1000"/>
                <a:t>ISS014-E-19496</a:t>
              </a:r>
            </a:p>
          </p:txBody>
        </p:sp>
        <p:sp>
          <p:nvSpPr>
            <p:cNvPr id="6150" name="TextBox 17"/>
            <p:cNvSpPr txBox="1">
              <a:spLocks noChangeArrowheads="1"/>
            </p:cNvSpPr>
            <p:nvPr/>
          </p:nvSpPr>
          <p:spPr bwMode="auto">
            <a:xfrm>
              <a:off x="6661027" y="6019800"/>
              <a:ext cx="1949573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r"/>
              <a:r>
                <a:rPr lang="en-US" sz="1000"/>
                <a:t>Red line  </a:t>
              </a:r>
              <a:r>
                <a:rPr lang="en-US" sz="1000" b="1"/>
                <a:t>≈ </a:t>
              </a:r>
              <a:r>
                <a:rPr lang="en-US" sz="1000"/>
                <a:t>3.0 km</a:t>
              </a:r>
            </a:p>
            <a:p>
              <a:pPr algn="r"/>
              <a:r>
                <a:rPr lang="en-US" sz="1000"/>
                <a:t>Blue Marble Matches Image #5</a:t>
              </a:r>
            </a:p>
          </p:txBody>
        </p:sp>
      </p:grpSp>
      <p:sp>
        <p:nvSpPr>
          <p:cNvPr id="6147" name="TextBox 22"/>
          <p:cNvSpPr txBox="1">
            <a:spLocks noChangeArrowheads="1"/>
          </p:cNvSpPr>
          <p:nvPr/>
        </p:nvSpPr>
        <p:spPr bwMode="auto">
          <a:xfrm>
            <a:off x="2324100" y="554038"/>
            <a:ext cx="4495800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600" b="1" i="1"/>
              <a:t>EARTH:  Ouarkziz Crater (Algeria)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70" name="Group 1"/>
          <p:cNvGrpSpPr>
            <a:grpSpLocks/>
          </p:cNvGrpSpPr>
          <p:nvPr/>
        </p:nvGrpSpPr>
        <p:grpSpPr bwMode="auto">
          <a:xfrm>
            <a:off x="646113" y="896938"/>
            <a:ext cx="7851775" cy="5584825"/>
            <a:chOff x="533400" y="671513"/>
            <a:chExt cx="8080375" cy="5748397"/>
          </a:xfrm>
        </p:grpSpPr>
        <p:grpSp>
          <p:nvGrpSpPr>
            <p:cNvPr id="7172" name="Group 44"/>
            <p:cNvGrpSpPr>
              <a:grpSpLocks/>
            </p:cNvGrpSpPr>
            <p:nvPr/>
          </p:nvGrpSpPr>
          <p:grpSpPr bwMode="auto">
            <a:xfrm>
              <a:off x="533400" y="671513"/>
              <a:ext cx="8080375" cy="5364261"/>
              <a:chOff x="533400" y="685800"/>
              <a:chExt cx="8080320" cy="5364262"/>
            </a:xfrm>
          </p:grpSpPr>
          <p:grpSp>
            <p:nvGrpSpPr>
              <p:cNvPr id="7175" name="Group 43"/>
              <p:cNvGrpSpPr>
                <a:grpSpLocks/>
              </p:cNvGrpSpPr>
              <p:nvPr/>
            </p:nvGrpSpPr>
            <p:grpSpPr bwMode="auto">
              <a:xfrm>
                <a:off x="533400" y="685800"/>
                <a:ext cx="8080320" cy="5364262"/>
                <a:chOff x="533400" y="685800"/>
                <a:chExt cx="8080320" cy="5364262"/>
              </a:xfrm>
            </p:grpSpPr>
            <p:pic>
              <p:nvPicPr>
                <p:cNvPr id="7184" name="Picture 16"/>
                <p:cNvPicPr>
                  <a:picLocks noChangeAspect="1" noChangeArrowheads="1"/>
                </p:cNvPicPr>
                <p:nvPr/>
              </p:nvPicPr>
              <p:blipFill>
                <a:blip r:embed="rId3"/>
                <a:srcRect b="2480"/>
                <a:stretch>
                  <a:fillRect/>
                </a:stretch>
              </p:blipFill>
              <p:spPr bwMode="auto">
                <a:xfrm>
                  <a:off x="533400" y="685800"/>
                  <a:ext cx="8080320" cy="536426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sp>
              <p:nvSpPr>
                <p:cNvPr id="7185" name="Line 5"/>
                <p:cNvSpPr>
                  <a:spLocks noChangeShapeType="1"/>
                </p:cNvSpPr>
                <p:nvPr/>
              </p:nvSpPr>
              <p:spPr bwMode="auto">
                <a:xfrm flipV="1">
                  <a:off x="4534651" y="3276598"/>
                  <a:ext cx="1408948" cy="609892"/>
                </a:xfrm>
                <a:prstGeom prst="line">
                  <a:avLst/>
                </a:prstGeom>
                <a:noFill/>
                <a:ln w="28575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7176" name="Group 41"/>
              <p:cNvGrpSpPr>
                <a:grpSpLocks/>
              </p:cNvGrpSpPr>
              <p:nvPr/>
            </p:nvGrpSpPr>
            <p:grpSpPr bwMode="auto">
              <a:xfrm>
                <a:off x="685799" y="5334521"/>
                <a:ext cx="301623" cy="615924"/>
                <a:chOff x="685799" y="5334521"/>
                <a:chExt cx="301623" cy="615924"/>
              </a:xfrm>
            </p:grpSpPr>
            <p:grpSp>
              <p:nvGrpSpPr>
                <p:cNvPr id="7177" name="Group 75"/>
                <p:cNvGrpSpPr>
                  <a:grpSpLocks/>
                </p:cNvGrpSpPr>
                <p:nvPr/>
              </p:nvGrpSpPr>
              <p:grpSpPr bwMode="auto">
                <a:xfrm rot="5767436">
                  <a:off x="553895" y="5540089"/>
                  <a:ext cx="615924" cy="204788"/>
                  <a:chOff x="1224296" y="5107196"/>
                  <a:chExt cx="687093" cy="228453"/>
                </a:xfrm>
              </p:grpSpPr>
              <p:grpSp>
                <p:nvGrpSpPr>
                  <p:cNvPr id="7179" name="Group 49"/>
                  <p:cNvGrpSpPr>
                    <a:grpSpLocks/>
                  </p:cNvGrpSpPr>
                  <p:nvPr/>
                </p:nvGrpSpPr>
                <p:grpSpPr bwMode="auto">
                  <a:xfrm rot="6981886">
                    <a:off x="1453616" y="4877876"/>
                    <a:ext cx="228453" cy="687093"/>
                    <a:chOff x="494688" y="4718086"/>
                    <a:chExt cx="228451" cy="687093"/>
                  </a:xfrm>
                </p:grpSpPr>
                <p:sp>
                  <p:nvSpPr>
                    <p:cNvPr id="36" name="Oval 35"/>
                    <p:cNvSpPr/>
                    <p:nvPr/>
                  </p:nvSpPr>
                  <p:spPr>
                    <a:xfrm>
                      <a:off x="507991" y="4962573"/>
                      <a:ext cx="229632" cy="227849"/>
                    </a:xfrm>
                    <a:prstGeom prst="ellipse">
                      <a:avLst/>
                    </a:prstGeom>
                    <a:noFill/>
                    <a:ln w="635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  <p:cxnSp>
                  <p:nvCxnSpPr>
                    <p:cNvPr id="37" name="Straight Arrow Connector 36"/>
                    <p:cNvCxnSpPr/>
                    <p:nvPr/>
                  </p:nvCxnSpPr>
                  <p:spPr>
                    <a:xfrm rot="5400000" flipH="1" flipV="1">
                      <a:off x="505103" y="4838622"/>
                      <a:ext cx="229673" cy="1822"/>
                    </a:xfrm>
                    <a:prstGeom prst="straightConnector1">
                      <a:avLst/>
                    </a:prstGeom>
                    <a:ln w="41275">
                      <a:solidFill>
                        <a:schemeClr val="bg1"/>
                      </a:solidFill>
                      <a:tailEnd type="stealth" w="med" len="med"/>
                    </a:ln>
                    <a:effectLst/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8" name="Straight Connector 37"/>
                    <p:cNvCxnSpPr>
                      <a:stCxn id="36" idx="4"/>
                    </p:cNvCxnSpPr>
                    <p:nvPr/>
                  </p:nvCxnSpPr>
                  <p:spPr>
                    <a:xfrm rot="5400000">
                      <a:off x="507061" y="5299828"/>
                      <a:ext cx="229673" cy="1823"/>
                    </a:xfrm>
                    <a:prstGeom prst="line">
                      <a:avLst/>
                    </a:prstGeom>
                    <a:ln w="41275">
                      <a:noFill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cxnSp>
                <p:nvCxnSpPr>
                  <p:cNvPr id="35" name="Straight Connector 34"/>
                  <p:cNvCxnSpPr/>
                  <p:nvPr/>
                </p:nvCxnSpPr>
                <p:spPr>
                  <a:xfrm rot="11486297">
                    <a:off x="1320830" y="5108524"/>
                    <a:ext cx="142178" cy="38272"/>
                  </a:xfrm>
                  <a:prstGeom prst="line">
                    <a:avLst/>
                  </a:prstGeom>
                  <a:ln w="41275">
                    <a:solidFill>
                      <a:schemeClr val="bg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33" name="Text Box 8"/>
                <p:cNvSpPr txBox="1">
                  <a:spLocks noChangeArrowheads="1"/>
                </p:cNvSpPr>
                <p:nvPr/>
              </p:nvSpPr>
              <p:spPr bwMode="auto">
                <a:xfrm>
                  <a:off x="685334" y="5494649"/>
                  <a:ext cx="302236" cy="30719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>
                  <a:outerShdw blurRad="12700" dist="12700" dir="2700000" algn="tl" rotWithShape="0">
                    <a:prstClr val="black"/>
                  </a:outerShdw>
                </a:effectLst>
              </p:spPr>
              <p:txBody>
                <a:bodyPr>
                  <a:spAutoFit/>
                </a:bodyPr>
                <a:lstStyle/>
                <a:p>
                  <a:pPr>
                    <a:defRPr/>
                  </a:pPr>
                  <a:r>
                    <a:rPr lang="en-US" sz="1400" b="1" dirty="0">
                      <a:solidFill>
                        <a:schemeClr val="bg1">
                          <a:lumMod val="95000"/>
                        </a:schemeClr>
                      </a:solidFill>
                      <a:latin typeface="Monotype Corsiva" pitchFamily="66" charset="0"/>
                      <a:cs typeface="+mn-cs"/>
                    </a:rPr>
                    <a:t>N</a:t>
                  </a:r>
                </a:p>
              </p:txBody>
            </p:sp>
          </p:grpSp>
        </p:grpSp>
        <p:sp>
          <p:nvSpPr>
            <p:cNvPr id="7173" name="TextBox 20"/>
            <p:cNvSpPr txBox="1">
              <a:spLocks noChangeArrowheads="1"/>
            </p:cNvSpPr>
            <p:nvPr/>
          </p:nvSpPr>
          <p:spPr bwMode="auto">
            <a:xfrm>
              <a:off x="553507" y="6019800"/>
              <a:ext cx="1158550" cy="2534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r"/>
              <a:r>
                <a:rPr lang="en-US" sz="1000"/>
                <a:t>ISS015-E-17360</a:t>
              </a:r>
            </a:p>
          </p:txBody>
        </p:sp>
        <p:sp>
          <p:nvSpPr>
            <p:cNvPr id="7174" name="TextBox 17"/>
            <p:cNvSpPr txBox="1">
              <a:spLocks noChangeArrowheads="1"/>
            </p:cNvSpPr>
            <p:nvPr/>
          </p:nvSpPr>
          <p:spPr bwMode="auto">
            <a:xfrm>
              <a:off x="6661027" y="6019800"/>
              <a:ext cx="1949573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r"/>
              <a:r>
                <a:rPr lang="en-US" sz="1000"/>
                <a:t>Red line  </a:t>
              </a:r>
              <a:r>
                <a:rPr lang="en-US" sz="1000" b="1"/>
                <a:t>≈ </a:t>
              </a:r>
              <a:r>
                <a:rPr lang="en-US" sz="1000"/>
                <a:t>4.2 km</a:t>
              </a:r>
            </a:p>
            <a:p>
              <a:pPr algn="r"/>
              <a:r>
                <a:rPr lang="en-US" sz="1000"/>
                <a:t>Blue Marble Matches Image #6</a:t>
              </a:r>
            </a:p>
          </p:txBody>
        </p:sp>
      </p:grpSp>
      <p:sp>
        <p:nvSpPr>
          <p:cNvPr id="7171" name="TextBox 22"/>
          <p:cNvSpPr txBox="1">
            <a:spLocks noChangeArrowheads="1"/>
          </p:cNvSpPr>
          <p:nvPr/>
        </p:nvSpPr>
        <p:spPr bwMode="auto">
          <a:xfrm>
            <a:off x="2324100" y="549275"/>
            <a:ext cx="44958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600" b="1" i="1"/>
              <a:t>EARTH:  Gosses Bluff Crater (Australia)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194" name="Group 1"/>
          <p:cNvGrpSpPr>
            <a:grpSpLocks/>
          </p:cNvGrpSpPr>
          <p:nvPr/>
        </p:nvGrpSpPr>
        <p:grpSpPr bwMode="auto">
          <a:xfrm>
            <a:off x="619125" y="901700"/>
            <a:ext cx="7905750" cy="5649913"/>
            <a:chOff x="552450" y="631826"/>
            <a:chExt cx="8058150" cy="5758814"/>
          </a:xfrm>
        </p:grpSpPr>
        <p:grpSp>
          <p:nvGrpSpPr>
            <p:cNvPr id="8196" name="Group 21"/>
            <p:cNvGrpSpPr>
              <a:grpSpLocks/>
            </p:cNvGrpSpPr>
            <p:nvPr/>
          </p:nvGrpSpPr>
          <p:grpSpPr bwMode="auto">
            <a:xfrm>
              <a:off x="552450" y="631826"/>
              <a:ext cx="8058150" cy="5362714"/>
              <a:chOff x="542925" y="677864"/>
              <a:chExt cx="8058150" cy="5363422"/>
            </a:xfrm>
          </p:grpSpPr>
          <p:pic>
            <p:nvPicPr>
              <p:cNvPr id="8199" name="Picture 2" descr="http://eol.jsc.nasa.gov/sseop/images/ESC/small/ISS018/ISS018-E-14908.JPG"/>
              <p:cNvPicPr>
                <a:picLocks noChangeAspect="1" noChangeArrowheads="1"/>
              </p:cNvPicPr>
              <p:nvPr/>
            </p:nvPicPr>
            <p:blipFill>
              <a:blip r:embed="rId3"/>
              <a:srcRect b="2783"/>
              <a:stretch>
                <a:fillRect/>
              </a:stretch>
            </p:blipFill>
            <p:spPr bwMode="auto">
              <a:xfrm>
                <a:off x="542925" y="677864"/>
                <a:ext cx="8058150" cy="53498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grpSp>
            <p:nvGrpSpPr>
              <p:cNvPr id="8200" name="Group 20"/>
              <p:cNvGrpSpPr>
                <a:grpSpLocks/>
              </p:cNvGrpSpPr>
              <p:nvPr/>
            </p:nvGrpSpPr>
            <p:grpSpPr bwMode="auto">
              <a:xfrm>
                <a:off x="704462" y="5433914"/>
                <a:ext cx="301625" cy="607372"/>
                <a:chOff x="813382" y="5424583"/>
                <a:chExt cx="301625" cy="607372"/>
              </a:xfrm>
            </p:grpSpPr>
            <p:grpSp>
              <p:nvGrpSpPr>
                <p:cNvPr id="8202" name="Group 10"/>
                <p:cNvGrpSpPr>
                  <a:grpSpLocks/>
                </p:cNvGrpSpPr>
                <p:nvPr/>
              </p:nvGrpSpPr>
              <p:grpSpPr bwMode="auto">
                <a:xfrm rot="-2941200">
                  <a:off x="680856" y="5625868"/>
                  <a:ext cx="607372" cy="204801"/>
                  <a:chOff x="1225458" y="5106513"/>
                  <a:chExt cx="679023" cy="228305"/>
                </a:xfrm>
              </p:grpSpPr>
              <p:grpSp>
                <p:nvGrpSpPr>
                  <p:cNvPr id="8204" name="Group 49"/>
                  <p:cNvGrpSpPr>
                    <a:grpSpLocks/>
                  </p:cNvGrpSpPr>
                  <p:nvPr/>
                </p:nvGrpSpPr>
                <p:grpSpPr bwMode="auto">
                  <a:xfrm rot="6981886">
                    <a:off x="1450817" y="4881154"/>
                    <a:ext cx="228305" cy="679023"/>
                    <a:chOff x="495360" y="4725033"/>
                    <a:chExt cx="228303" cy="679023"/>
                  </a:xfrm>
                </p:grpSpPr>
                <p:sp>
                  <p:nvSpPr>
                    <p:cNvPr id="28" name="Oval 27"/>
                    <p:cNvSpPr/>
                    <p:nvPr/>
                  </p:nvSpPr>
                  <p:spPr>
                    <a:xfrm>
                      <a:off x="487039" y="4956204"/>
                      <a:ext cx="229081" cy="226152"/>
                    </a:xfrm>
                    <a:prstGeom prst="ellipse">
                      <a:avLst/>
                    </a:prstGeom>
                    <a:noFill/>
                    <a:ln w="635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  <p:cxnSp>
                  <p:nvCxnSpPr>
                    <p:cNvPr id="29" name="Straight Arrow Connector 28"/>
                    <p:cNvCxnSpPr/>
                    <p:nvPr/>
                  </p:nvCxnSpPr>
                  <p:spPr>
                    <a:xfrm rot="5400000" flipH="1" flipV="1">
                      <a:off x="486838" y="4842224"/>
                      <a:ext cx="226153" cy="1804"/>
                    </a:xfrm>
                    <a:prstGeom prst="straightConnector1">
                      <a:avLst/>
                    </a:prstGeom>
                    <a:ln w="41275">
                      <a:solidFill>
                        <a:schemeClr val="bg1"/>
                      </a:solidFill>
                      <a:tailEnd type="stealth" w="med" len="med"/>
                    </a:ln>
                    <a:effectLst/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0" name="Straight Connector 29"/>
                    <p:cNvCxnSpPr>
                      <a:stCxn id="28" idx="4"/>
                    </p:cNvCxnSpPr>
                    <p:nvPr/>
                  </p:nvCxnSpPr>
                  <p:spPr>
                    <a:xfrm rot="5400000">
                      <a:off x="487259" y="5287433"/>
                      <a:ext cx="226152" cy="1803"/>
                    </a:xfrm>
                    <a:prstGeom prst="line">
                      <a:avLst/>
                    </a:prstGeom>
                    <a:ln w="41275">
                      <a:noFill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cxnSp>
                <p:nvCxnSpPr>
                  <p:cNvPr id="27" name="Straight Connector 26"/>
                  <p:cNvCxnSpPr/>
                  <p:nvPr/>
                </p:nvCxnSpPr>
                <p:spPr>
                  <a:xfrm rot="11486297">
                    <a:off x="1334899" y="5104928"/>
                    <a:ext cx="137501" cy="39684"/>
                  </a:xfrm>
                  <a:prstGeom prst="line">
                    <a:avLst/>
                  </a:prstGeom>
                  <a:ln w="41275">
                    <a:solidFill>
                      <a:schemeClr val="bg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25" name="Text Box 8"/>
                <p:cNvSpPr txBox="1">
                  <a:spLocks noChangeArrowheads="1"/>
                </p:cNvSpPr>
                <p:nvPr/>
              </p:nvSpPr>
              <p:spPr bwMode="auto">
                <a:xfrm>
                  <a:off x="813655" y="5562310"/>
                  <a:ext cx="300967" cy="3058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>
                  <a:outerShdw blurRad="12700" dist="12700" dir="2700000" algn="tl" rotWithShape="0">
                    <a:prstClr val="black"/>
                  </a:outerShdw>
                </a:effectLst>
              </p:spPr>
              <p:txBody>
                <a:bodyPr>
                  <a:spAutoFit/>
                </a:bodyPr>
                <a:lstStyle/>
                <a:p>
                  <a:pPr>
                    <a:defRPr/>
                  </a:pPr>
                  <a:r>
                    <a:rPr lang="en-US" sz="1400" b="1" dirty="0">
                      <a:solidFill>
                        <a:schemeClr val="bg1">
                          <a:lumMod val="95000"/>
                        </a:schemeClr>
                      </a:solidFill>
                      <a:latin typeface="Monotype Corsiva" pitchFamily="66" charset="0"/>
                      <a:cs typeface="+mn-cs"/>
                    </a:rPr>
                    <a:t>N</a:t>
                  </a:r>
                </a:p>
              </p:txBody>
            </p:sp>
          </p:grpSp>
          <p:cxnSp>
            <p:nvCxnSpPr>
              <p:cNvPr id="39" name="Straight Connector 38"/>
              <p:cNvCxnSpPr/>
              <p:nvPr/>
            </p:nvCxnSpPr>
            <p:spPr bwMode="auto">
              <a:xfrm>
                <a:off x="3751623" y="3003380"/>
                <a:ext cx="1221667" cy="728241"/>
              </a:xfrm>
              <a:prstGeom prst="line">
                <a:avLst/>
              </a:prstGeom>
              <a:ln w="28575">
                <a:solidFill>
                  <a:srgbClr val="FF33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8197" name="TextBox 17"/>
            <p:cNvSpPr txBox="1">
              <a:spLocks noChangeArrowheads="1"/>
            </p:cNvSpPr>
            <p:nvPr/>
          </p:nvSpPr>
          <p:spPr bwMode="auto">
            <a:xfrm>
              <a:off x="588071" y="5980963"/>
              <a:ext cx="1147148" cy="2509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r"/>
              <a:r>
                <a:rPr lang="en-US" sz="1000"/>
                <a:t>ISS018-E-14908</a:t>
              </a:r>
            </a:p>
          </p:txBody>
        </p:sp>
        <p:sp>
          <p:nvSpPr>
            <p:cNvPr id="8198" name="TextBox 17"/>
            <p:cNvSpPr txBox="1">
              <a:spLocks noChangeArrowheads="1"/>
            </p:cNvSpPr>
            <p:nvPr/>
          </p:nvSpPr>
          <p:spPr bwMode="auto">
            <a:xfrm>
              <a:off x="6661027" y="5990530"/>
              <a:ext cx="1949573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r"/>
              <a:r>
                <a:rPr lang="en-US" sz="1000"/>
                <a:t>Red line  ≈ 1.9 km</a:t>
              </a:r>
            </a:p>
            <a:p>
              <a:pPr algn="r"/>
              <a:r>
                <a:rPr lang="en-US" sz="1000"/>
                <a:t>Blue Marble Matches Image #7</a:t>
              </a:r>
            </a:p>
          </p:txBody>
        </p:sp>
      </p:grpSp>
      <p:sp>
        <p:nvSpPr>
          <p:cNvPr id="8195" name="TextBox 19"/>
          <p:cNvSpPr txBox="1">
            <a:spLocks noChangeArrowheads="1"/>
          </p:cNvSpPr>
          <p:nvPr/>
        </p:nvSpPr>
        <p:spPr bwMode="auto">
          <a:xfrm>
            <a:off x="2324100" y="554038"/>
            <a:ext cx="4495800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600" b="1" i="1"/>
              <a:t>EARTH:  Tenoumer Crater (Mauritania)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218" name="Group 1"/>
          <p:cNvGrpSpPr>
            <a:grpSpLocks/>
          </p:cNvGrpSpPr>
          <p:nvPr/>
        </p:nvGrpSpPr>
        <p:grpSpPr bwMode="auto">
          <a:xfrm>
            <a:off x="612775" y="903288"/>
            <a:ext cx="7918450" cy="5648325"/>
            <a:chOff x="593725" y="647700"/>
            <a:chExt cx="7985248" cy="5696010"/>
          </a:xfrm>
        </p:grpSpPr>
        <p:grpSp>
          <p:nvGrpSpPr>
            <p:cNvPr id="9220" name="Group 21"/>
            <p:cNvGrpSpPr>
              <a:grpSpLocks/>
            </p:cNvGrpSpPr>
            <p:nvPr/>
          </p:nvGrpSpPr>
          <p:grpSpPr bwMode="auto">
            <a:xfrm>
              <a:off x="593725" y="647700"/>
              <a:ext cx="7978775" cy="5295900"/>
              <a:chOff x="630697" y="647222"/>
              <a:chExt cx="7979903" cy="5296365"/>
            </a:xfrm>
          </p:grpSpPr>
          <p:pic>
            <p:nvPicPr>
              <p:cNvPr id="9223" name="Picture 2"/>
              <p:cNvPicPr>
                <a:picLocks noChangeAspect="1" noChangeArrowheads="1"/>
              </p:cNvPicPr>
              <p:nvPr/>
            </p:nvPicPr>
            <p:blipFill>
              <a:blip r:embed="rId3">
                <a:lum bright="-10000" contrast="40000"/>
              </a:blip>
              <a:srcRect b="2797"/>
              <a:stretch>
                <a:fillRect/>
              </a:stretch>
            </p:blipFill>
            <p:spPr bwMode="auto">
              <a:xfrm>
                <a:off x="630697" y="647222"/>
                <a:ext cx="7979903" cy="52963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grpSp>
            <p:nvGrpSpPr>
              <p:cNvPr id="9224" name="Group 17"/>
              <p:cNvGrpSpPr>
                <a:grpSpLocks/>
              </p:cNvGrpSpPr>
              <p:nvPr/>
            </p:nvGrpSpPr>
            <p:grpSpPr bwMode="auto">
              <a:xfrm rot="982158">
                <a:off x="669925" y="5528936"/>
                <a:ext cx="612775" cy="307999"/>
                <a:chOff x="669382" y="5566562"/>
                <a:chExt cx="614055" cy="307777"/>
              </a:xfrm>
            </p:grpSpPr>
            <p:grpSp>
              <p:nvGrpSpPr>
                <p:cNvPr id="9226" name="Group 10"/>
                <p:cNvGrpSpPr>
                  <a:grpSpLocks/>
                </p:cNvGrpSpPr>
                <p:nvPr/>
              </p:nvGrpSpPr>
              <p:grpSpPr bwMode="auto">
                <a:xfrm rot="10278221">
                  <a:off x="669382" y="5607844"/>
                  <a:ext cx="614055" cy="204922"/>
                  <a:chOff x="1219599" y="5105047"/>
                  <a:chExt cx="685008" cy="228602"/>
                </a:xfrm>
              </p:grpSpPr>
              <p:grpSp>
                <p:nvGrpSpPr>
                  <p:cNvPr id="9228" name="Group 49"/>
                  <p:cNvGrpSpPr>
                    <a:grpSpLocks/>
                  </p:cNvGrpSpPr>
                  <p:nvPr/>
                </p:nvGrpSpPr>
                <p:grpSpPr bwMode="auto">
                  <a:xfrm rot="6981886">
                    <a:off x="1447801" y="4876845"/>
                    <a:ext cx="228602" cy="685006"/>
                    <a:chOff x="495304" y="4725194"/>
                    <a:chExt cx="228600" cy="685006"/>
                  </a:xfrm>
                </p:grpSpPr>
                <p:sp>
                  <p:nvSpPr>
                    <p:cNvPr id="14" name="Oval 13"/>
                    <p:cNvSpPr/>
                    <p:nvPr/>
                  </p:nvSpPr>
                  <p:spPr>
                    <a:xfrm>
                      <a:off x="494952" y="4943216"/>
                      <a:ext cx="228448" cy="227311"/>
                    </a:xfrm>
                    <a:prstGeom prst="ellipse">
                      <a:avLst/>
                    </a:prstGeom>
                    <a:noFill/>
                    <a:ln w="635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  <p:cxnSp>
                  <p:nvCxnSpPr>
                    <p:cNvPr id="15" name="Straight Arrow Connector 14"/>
                    <p:cNvCxnSpPr/>
                    <p:nvPr/>
                  </p:nvCxnSpPr>
                  <p:spPr>
                    <a:xfrm rot="5400000" flipH="1" flipV="1">
                      <a:off x="494978" y="4827870"/>
                      <a:ext cx="229102" cy="1784"/>
                    </a:xfrm>
                    <a:prstGeom prst="straightConnector1">
                      <a:avLst/>
                    </a:prstGeom>
                    <a:ln w="41275">
                      <a:solidFill>
                        <a:schemeClr val="bg1"/>
                      </a:solidFill>
                      <a:tailEnd type="stealth" w="med" len="med"/>
                    </a:ln>
                    <a:effectLst/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6" name="Straight Connector 15"/>
                    <p:cNvCxnSpPr>
                      <a:stCxn id="14" idx="4"/>
                    </p:cNvCxnSpPr>
                    <p:nvPr/>
                  </p:nvCxnSpPr>
                  <p:spPr>
                    <a:xfrm rot="5400000">
                      <a:off x="498106" y="5278859"/>
                      <a:ext cx="227311" cy="1784"/>
                    </a:xfrm>
                    <a:prstGeom prst="line">
                      <a:avLst/>
                    </a:prstGeom>
                    <a:ln w="41275">
                      <a:noFill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cxnSp>
                <p:nvCxnSpPr>
                  <p:cNvPr id="13" name="Straight Connector 12"/>
                  <p:cNvCxnSpPr/>
                  <p:nvPr/>
                </p:nvCxnSpPr>
                <p:spPr>
                  <a:xfrm rot="11486297">
                    <a:off x="1345881" y="5109988"/>
                    <a:ext cx="137819" cy="39265"/>
                  </a:xfrm>
                  <a:prstGeom prst="line">
                    <a:avLst/>
                  </a:prstGeom>
                  <a:ln w="41275">
                    <a:solidFill>
                      <a:schemeClr val="bg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17" name="Text Box 8"/>
                <p:cNvSpPr txBox="1">
                  <a:spLocks noChangeArrowheads="1"/>
                </p:cNvSpPr>
                <p:nvPr/>
              </p:nvSpPr>
              <p:spPr bwMode="auto">
                <a:xfrm rot="20617842">
                  <a:off x="796350" y="5563301"/>
                  <a:ext cx="301639" cy="30717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>
                  <a:outerShdw blurRad="12700" dist="12700" dir="2700000" algn="tl" rotWithShape="0">
                    <a:prstClr val="black"/>
                  </a:outerShdw>
                </a:effectLst>
              </p:spPr>
              <p:txBody>
                <a:bodyPr>
                  <a:spAutoFit/>
                </a:bodyPr>
                <a:lstStyle/>
                <a:p>
                  <a:pPr>
                    <a:defRPr/>
                  </a:pPr>
                  <a:r>
                    <a:rPr lang="en-US" sz="1400" b="1" dirty="0">
                      <a:solidFill>
                        <a:schemeClr val="bg1">
                          <a:lumMod val="95000"/>
                        </a:schemeClr>
                      </a:solidFill>
                      <a:latin typeface="Monotype Corsiva" pitchFamily="66" charset="0"/>
                      <a:cs typeface="+mn-cs"/>
                    </a:rPr>
                    <a:t>N</a:t>
                  </a:r>
                </a:p>
              </p:txBody>
            </p:sp>
          </p:grpSp>
          <p:cxnSp>
            <p:nvCxnSpPr>
              <p:cNvPr id="26" name="Straight Connector 25"/>
              <p:cNvCxnSpPr/>
              <p:nvPr/>
            </p:nvCxnSpPr>
            <p:spPr bwMode="auto">
              <a:xfrm flipV="1">
                <a:off x="3789704" y="3758047"/>
                <a:ext cx="1372158" cy="313804"/>
              </a:xfrm>
              <a:prstGeom prst="line">
                <a:avLst/>
              </a:prstGeom>
              <a:ln w="28575">
                <a:solidFill>
                  <a:srgbClr val="FF33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9221" name="TextBox 19"/>
            <p:cNvSpPr txBox="1">
              <a:spLocks noChangeArrowheads="1"/>
            </p:cNvSpPr>
            <p:nvPr/>
          </p:nvSpPr>
          <p:spPr bwMode="auto">
            <a:xfrm>
              <a:off x="620286" y="5943600"/>
              <a:ext cx="1206105" cy="2482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r"/>
              <a:r>
                <a:rPr lang="en-US" sz="1000"/>
                <a:t>ISS018-E-023713</a:t>
              </a:r>
            </a:p>
          </p:txBody>
        </p:sp>
        <p:sp>
          <p:nvSpPr>
            <p:cNvPr id="9222" name="TextBox 17"/>
            <p:cNvSpPr txBox="1">
              <a:spLocks noChangeArrowheads="1"/>
            </p:cNvSpPr>
            <p:nvPr/>
          </p:nvSpPr>
          <p:spPr bwMode="auto">
            <a:xfrm>
              <a:off x="6629400" y="5943600"/>
              <a:ext cx="1949573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r"/>
              <a:r>
                <a:rPr lang="en-US" sz="1000"/>
                <a:t>Red line  </a:t>
              </a:r>
              <a:r>
                <a:rPr lang="en-US" sz="1000" b="1"/>
                <a:t>≈ </a:t>
              </a:r>
              <a:r>
                <a:rPr lang="en-US" sz="1000"/>
                <a:t>1.9 km</a:t>
              </a:r>
            </a:p>
            <a:p>
              <a:pPr algn="r"/>
              <a:r>
                <a:rPr lang="en-US" sz="1000"/>
                <a:t>Blue Marble Matches Image #8</a:t>
              </a:r>
            </a:p>
          </p:txBody>
        </p:sp>
      </p:grpSp>
      <p:sp>
        <p:nvSpPr>
          <p:cNvPr id="9219" name="TextBox 21"/>
          <p:cNvSpPr txBox="1">
            <a:spLocks noChangeArrowheads="1"/>
          </p:cNvSpPr>
          <p:nvPr/>
        </p:nvSpPr>
        <p:spPr bwMode="auto">
          <a:xfrm>
            <a:off x="2324100" y="555625"/>
            <a:ext cx="44958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600" b="1" i="1"/>
              <a:t>EARTH:  Lonar Crater (India)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14948</TotalTime>
  <Words>163</Words>
  <Application>Microsoft Office PowerPoint</Application>
  <PresentationFormat>On-screen Show (4:3)</PresentationFormat>
  <Paragraphs>40</Paragraphs>
  <Slides>8</Slides>
  <Notes>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Paige Graff</dc:creator>
  <cp:lastModifiedBy>LMIT-ODIN</cp:lastModifiedBy>
  <cp:revision>275</cp:revision>
  <cp:lastPrinted>2013-05-02T15:36:46Z</cp:lastPrinted>
  <dcterms:created xsi:type="dcterms:W3CDTF">2011-01-12T13:58:00Z</dcterms:created>
  <dcterms:modified xsi:type="dcterms:W3CDTF">2013-05-02T15:39:06Z</dcterms:modified>
</cp:coreProperties>
</file>